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4"/>
    <p:sldMasterId id="2147483656" r:id="rId5"/>
    <p:sldMasterId id="2147483657" r:id="rId6"/>
  </p:sldMasterIdLst>
  <p:notesMasterIdLst>
    <p:notesMasterId r:id="rId15"/>
  </p:notesMasterIdLst>
  <p:sldIdLst>
    <p:sldId id="256" r:id="rId7"/>
    <p:sldId id="277" r:id="rId8"/>
    <p:sldId id="258" r:id="rId9"/>
    <p:sldId id="259" r:id="rId10"/>
    <p:sldId id="265" r:id="rId11"/>
    <p:sldId id="275" r:id="rId12"/>
    <p:sldId id="271" r:id="rId13"/>
    <p:sldId id="272" r:id="rId14"/>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6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defRPr sz="1200" b="0" i="0" u="none" strike="noStrike" cap="none" baseline="0">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6" name="Shape 6"/>
          <p:cNvSpPr txBox="1">
            <a:spLocks noGrp="1"/>
          </p:cNvSpPr>
          <p:nvPr>
            <p:ph type="ftr" idx="11"/>
          </p:nvPr>
        </p:nvSpPr>
        <p:spPr>
          <a:xfrm>
            <a:off x="0" y="8685211"/>
            <a:ext cx="2971799" cy="457200"/>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7" name="Shape 7"/>
          <p:cNvSpPr txBox="1">
            <a:spLocks noGrp="1"/>
          </p:cNvSpPr>
          <p:nvPr>
            <p:ph type="sldNum" idx="12"/>
          </p:nvPr>
        </p:nvSpPr>
        <p:spPr>
          <a:xfrm>
            <a:off x="3884612" y="8685211"/>
            <a:ext cx="2971799" cy="457200"/>
          </a:xfrm>
          <a:prstGeom prst="rect">
            <a:avLst/>
          </a:prstGeom>
          <a:noFill/>
          <a:ln>
            <a:noFill/>
          </a:ln>
        </p:spPr>
        <p:txBody>
          <a:bodyPr lIns="91425" tIns="91425" rIns="91425" bIns="91425" anchor="b" anchorCtr="0"/>
          <a:lstStyle>
            <a:lvl1pPr marL="0" marR="0" indent="0" algn="r" rtl="0">
              <a:defRPr sz="1200" b="0" i="0" u="none" strike="noStrike" cap="none" baseline="0">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105635224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46" name="Shape 4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endParaRPr lang="en-US" sz="1800" b="0" i="0" u="none" strike="noStrike" cap="none" baseline="0" dirty="0"/>
          </a:p>
        </p:txBody>
      </p:sp>
      <p:sp>
        <p:nvSpPr>
          <p:cNvPr id="47" name="Shape 47"/>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buSzPct val="25000"/>
              <a:buFont typeface="Calibri"/>
              <a:buNone/>
            </a:pPr>
            <a:r>
              <a:rPr lang="en-US" sz="1200" b="0" i="0" u="none" strike="noStrike" cap="none" baseline="0">
                <a:latin typeface="Calibri"/>
                <a:ea typeface="Calibri"/>
                <a:cs typeface="Calibri"/>
                <a:sym typeface="Calibri"/>
              </a:rPr>
              <a:t>*</a:t>
            </a:r>
          </a:p>
        </p:txBody>
      </p:sp>
      <p:sp>
        <p:nvSpPr>
          <p:cNvPr id="48" name="Shape 48"/>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buNone/>
            </a:pPr>
            <a:r>
              <a:rPr lang="en-US"/>
              <a:t> </a:t>
            </a:r>
          </a:p>
        </p:txBody>
      </p:sp>
    </p:spTree>
    <p:extLst>
      <p:ext uri="{BB962C8B-B14F-4D97-AF65-F5344CB8AC3E}">
        <p14:creationId xmlns:p14="http://schemas.microsoft.com/office/powerpoint/2010/main" val="3175359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67" name="Shape 6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a:t>Read to Achieve is part of the Excellent Public Schools Act  which became law in July 2012 to support the NC State Board of Education’s mission:</a:t>
            </a:r>
          </a:p>
          <a:p>
            <a:pPr marL="0" marR="0" lvl="0" indent="0" algn="l" rtl="0">
              <a:spcBef>
                <a:spcPts val="0"/>
              </a:spcBef>
              <a:buSzPct val="25000"/>
              <a:buFont typeface="Arial"/>
              <a:buNone/>
            </a:pPr>
            <a:r>
              <a:rPr lang="en-US" sz="1800" b="0" i="0" u="none" strike="noStrike" cap="none" baseline="0"/>
              <a:t>- Every public school student will graduate from high school globally competitive for work and post-secondary education and prepared for life in the 21</a:t>
            </a:r>
            <a:r>
              <a:rPr lang="en-US" sz="1800" b="0" i="0" u="none" strike="noStrike" cap="none" baseline="30000"/>
              <a:t>st</a:t>
            </a:r>
            <a:r>
              <a:rPr lang="en-US" sz="1800" b="0" i="0" u="none" strike="noStrike" cap="none" baseline="0"/>
              <a:t> century. </a:t>
            </a:r>
          </a:p>
          <a:p>
            <a:endParaRPr/>
          </a:p>
          <a:p>
            <a:pPr marL="0" marR="0" lvl="0" indent="0" algn="l" rtl="0">
              <a:spcBef>
                <a:spcPts val="0"/>
              </a:spcBef>
              <a:buSzPct val="25000"/>
              <a:buFont typeface="Arial"/>
              <a:buNone/>
            </a:pPr>
            <a:r>
              <a:rPr lang="en-US" sz="1800" b="0" i="0" u="none" strike="noStrike" cap="none" baseline="0"/>
              <a:t>Effective during the 2013-2014 school year </a:t>
            </a:r>
          </a:p>
          <a:p>
            <a:endParaRPr/>
          </a:p>
          <a:p>
            <a:pPr marL="0" marR="0" lvl="0" indent="0" algn="l" rtl="0">
              <a:spcBef>
                <a:spcPts val="0"/>
              </a:spcBef>
              <a:buSzPct val="25000"/>
              <a:buFont typeface="Arial"/>
              <a:buNone/>
            </a:pPr>
            <a:r>
              <a:rPr lang="en-US" sz="1800" b="0" i="0" u="none" strike="noStrike" cap="none" baseline="0"/>
              <a:t>Follow the hyperlink and go to pages 38 – 44 for the section of the law pertaining to Read to Achieve.</a:t>
            </a:r>
          </a:p>
        </p:txBody>
      </p:sp>
      <p:sp>
        <p:nvSpPr>
          <p:cNvPr id="68" name="Shape 68"/>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buSzPct val="25000"/>
              <a:buFont typeface="Calibri"/>
              <a:buNone/>
            </a:pPr>
            <a:r>
              <a:rPr lang="en-US" sz="1200" b="0" i="0" u="none" strike="noStrike" cap="none" baseline="0">
                <a:latin typeface="Calibri"/>
                <a:ea typeface="Calibri"/>
                <a:cs typeface="Calibri"/>
                <a:sym typeface="Calibri"/>
              </a:rPr>
              <a:t>*</a:t>
            </a:r>
          </a:p>
        </p:txBody>
      </p:sp>
      <p:sp>
        <p:nvSpPr>
          <p:cNvPr id="69" name="Shape 69"/>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buNone/>
            </a:pPr>
            <a:r>
              <a:rPr lang="en-US"/>
              <a:t> </a:t>
            </a:r>
          </a:p>
        </p:txBody>
      </p:sp>
    </p:spTree>
    <p:extLst>
      <p:ext uri="{BB962C8B-B14F-4D97-AF65-F5344CB8AC3E}">
        <p14:creationId xmlns:p14="http://schemas.microsoft.com/office/powerpoint/2010/main" val="385718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77" name="Shape 7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a:t>Read the above quote from the law.</a:t>
            </a:r>
          </a:p>
          <a:p>
            <a:endParaRPr/>
          </a:p>
          <a:p>
            <a:pPr marL="0" marR="0" lvl="0" indent="0" algn="l" rtl="0">
              <a:spcBef>
                <a:spcPts val="0"/>
              </a:spcBef>
              <a:buSzPct val="25000"/>
              <a:buFont typeface="Arial"/>
              <a:buNone/>
            </a:pPr>
            <a:r>
              <a:rPr lang="en-US" sz="1800" b="0" i="0" u="none" strike="noStrike" cap="none" baseline="0"/>
              <a:t>By the end of third grade, students are expected to be independent readers, which means they can read and understand words, sentences, and paragraphs and answer comprehension questions about their reading.</a:t>
            </a:r>
          </a:p>
          <a:p>
            <a:endParaRPr/>
          </a:p>
        </p:txBody>
      </p:sp>
      <p:sp>
        <p:nvSpPr>
          <p:cNvPr id="78" name="Shape 78"/>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buSzPct val="25000"/>
              <a:buFont typeface="Calibri"/>
              <a:buNone/>
            </a:pPr>
            <a:r>
              <a:rPr lang="en-US" sz="1200" b="0" i="0" u="none" strike="noStrike" cap="none" baseline="0">
                <a:latin typeface="Calibri"/>
                <a:ea typeface="Calibri"/>
                <a:cs typeface="Calibri"/>
                <a:sym typeface="Calibri"/>
              </a:rPr>
              <a:t>*</a:t>
            </a:r>
          </a:p>
        </p:txBody>
      </p:sp>
      <p:sp>
        <p:nvSpPr>
          <p:cNvPr id="79" name="Shape 79"/>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buNone/>
            </a:pPr>
            <a:r>
              <a:rPr lang="en-US"/>
              <a:t> </a:t>
            </a:r>
          </a:p>
        </p:txBody>
      </p:sp>
    </p:spTree>
    <p:extLst>
      <p:ext uri="{BB962C8B-B14F-4D97-AF65-F5344CB8AC3E}">
        <p14:creationId xmlns:p14="http://schemas.microsoft.com/office/powerpoint/2010/main" val="3231084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138" name="Shape 13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dirty="0"/>
              <a:t>Explain verbally the flowchart. Refer to the guidebook for more explanation.</a:t>
            </a:r>
          </a:p>
          <a:p>
            <a:endParaRPr dirty="0"/>
          </a:p>
          <a:p>
            <a:pPr marL="0" marR="0" lvl="0" indent="0" algn="l" rtl="0">
              <a:spcBef>
                <a:spcPts val="0"/>
              </a:spcBef>
              <a:buSzPct val="25000"/>
              <a:buFont typeface="Arial"/>
              <a:buNone/>
            </a:pPr>
            <a:r>
              <a:rPr lang="en-US" sz="1800" b="0" i="0" u="none" strike="noStrike" cap="none" baseline="0" dirty="0"/>
              <a:t>A possible script:</a:t>
            </a:r>
          </a:p>
          <a:p>
            <a:pPr marL="0" marR="0" lvl="0" indent="0" algn="l" rtl="0">
              <a:spcBef>
                <a:spcPts val="0"/>
              </a:spcBef>
              <a:buSzPct val="25000"/>
              <a:buFont typeface="Arial"/>
              <a:buNone/>
            </a:pPr>
            <a:r>
              <a:rPr lang="en-US" sz="1800" b="0" i="0" u="none" strike="noStrike" cap="none" baseline="0" dirty="0"/>
              <a:t>The law requires third graders who score at Level 1 or 2 in reading on the third grade EOG be retained. However, in special circumstances students can receive what is called a “good cause exemption”.  The law also states students will attend summer reading camp if they do not show proficiency after third grade and they do not qualify for good cause exemptions. This camp will be provided by CMS and will be of no cost to you. Students who show proficiency at the end of the summer reading camp by passing the Read to Achieve test or producing a completed reading portfolio will be promoted to the fourth grade.</a:t>
            </a:r>
          </a:p>
          <a:p>
            <a:endParaRPr dirty="0"/>
          </a:p>
          <a:p>
            <a:pPr marL="0" marR="0" lvl="0" indent="0" algn="l" rtl="0">
              <a:spcBef>
                <a:spcPts val="0"/>
              </a:spcBef>
              <a:buSzPct val="25000"/>
              <a:buFont typeface="Arial"/>
              <a:buNone/>
            </a:pPr>
            <a:r>
              <a:rPr lang="en-US" sz="1800" b="0" i="0" u="none" strike="noStrike" cap="none" baseline="0" dirty="0"/>
              <a:t>(The “good cause exemptions” are explained on the next slide.)</a:t>
            </a:r>
          </a:p>
        </p:txBody>
      </p:sp>
      <p:sp>
        <p:nvSpPr>
          <p:cNvPr id="139" name="Shape 139"/>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buSzPct val="25000"/>
              <a:buFont typeface="Calibri"/>
              <a:buNone/>
            </a:pPr>
            <a:r>
              <a:rPr lang="en-US" sz="1200" b="0" i="0" u="none" strike="noStrike" cap="none" baseline="0">
                <a:latin typeface="Calibri"/>
                <a:ea typeface="Calibri"/>
                <a:cs typeface="Calibri"/>
                <a:sym typeface="Calibri"/>
              </a:rPr>
              <a:t>*</a:t>
            </a:r>
          </a:p>
        </p:txBody>
      </p:sp>
      <p:sp>
        <p:nvSpPr>
          <p:cNvPr id="140" name="Shape 140"/>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buNone/>
            </a:pPr>
            <a:r>
              <a:rPr lang="en-US"/>
              <a:t> </a:t>
            </a:r>
          </a:p>
        </p:txBody>
      </p:sp>
    </p:spTree>
    <p:extLst>
      <p:ext uri="{BB962C8B-B14F-4D97-AF65-F5344CB8AC3E}">
        <p14:creationId xmlns:p14="http://schemas.microsoft.com/office/powerpoint/2010/main" val="3923279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r>
              <a:rPr lang="en-US" dirty="0" err="1" smtClean="0"/>
              <a:t>Glennon</a:t>
            </a:r>
            <a:r>
              <a:rPr lang="en-US" baseline="0" dirty="0" smtClean="0"/>
              <a:t> and Geary groups. </a:t>
            </a:r>
            <a:r>
              <a:rPr lang="en-US" dirty="0" smtClean="0"/>
              <a:t>Data</a:t>
            </a:r>
            <a:r>
              <a:rPr lang="en-US" baseline="0" dirty="0" smtClean="0"/>
              <a:t> Points that we used: MAP,BOG,READING 3D,COMMON ASSESSMENTS, - </a:t>
            </a:r>
            <a:r>
              <a:rPr lang="en-US" baseline="0" dirty="0" err="1" smtClean="0"/>
              <a:t>Caoolway</a:t>
            </a:r>
            <a:r>
              <a:rPr lang="en-US" baseline="0" dirty="0" smtClean="0"/>
              <a:t> and </a:t>
            </a:r>
            <a:r>
              <a:rPr lang="en-US" baseline="0" dirty="0" err="1" smtClean="0"/>
              <a:t>Bloomquist</a:t>
            </a:r>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3636884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a:t>These are some reading tips for parents recommended by the US Department of Education (http://goo.gl/0u4UQG).</a:t>
            </a:r>
          </a:p>
        </p:txBody>
      </p:sp>
      <p:sp>
        <p:nvSpPr>
          <p:cNvPr id="197" name="Shape 197"/>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buSzPct val="25000"/>
              <a:buFont typeface="Calibri"/>
              <a:buNone/>
            </a:pPr>
            <a:r>
              <a:rPr lang="en-US" sz="1200" b="0" i="0" u="none" strike="noStrike" cap="none" baseline="0">
                <a:latin typeface="Calibri"/>
                <a:ea typeface="Calibri"/>
                <a:cs typeface="Calibri"/>
                <a:sym typeface="Calibri"/>
              </a:rPr>
              <a:t>*</a:t>
            </a:r>
          </a:p>
        </p:txBody>
      </p:sp>
      <p:sp>
        <p:nvSpPr>
          <p:cNvPr id="198" name="Shape 198"/>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buNone/>
            </a:pPr>
            <a:r>
              <a:rPr lang="en-US"/>
              <a:t> </a:t>
            </a:r>
          </a:p>
        </p:txBody>
      </p:sp>
    </p:spTree>
    <p:extLst>
      <p:ext uri="{BB962C8B-B14F-4D97-AF65-F5344CB8AC3E}">
        <p14:creationId xmlns:p14="http://schemas.microsoft.com/office/powerpoint/2010/main" val="1491067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205" name="Shape 20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a:t>Are there any questions?</a:t>
            </a:r>
          </a:p>
        </p:txBody>
      </p:sp>
      <p:sp>
        <p:nvSpPr>
          <p:cNvPr id="206" name="Shape 206"/>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buSzPct val="25000"/>
              <a:buFont typeface="Calibri"/>
              <a:buNone/>
            </a:pPr>
            <a:r>
              <a:rPr lang="en-US" sz="1200" b="0" i="0" u="none" strike="noStrike" cap="none" baseline="0">
                <a:latin typeface="Calibri"/>
                <a:ea typeface="Calibri"/>
                <a:cs typeface="Calibri"/>
                <a:sym typeface="Calibri"/>
              </a:rPr>
              <a:t>*</a:t>
            </a:r>
          </a:p>
        </p:txBody>
      </p:sp>
      <p:sp>
        <p:nvSpPr>
          <p:cNvPr id="207" name="Shape 207"/>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buNone/>
            </a:pPr>
            <a:r>
              <a:rPr lang="en-US"/>
              <a:t> </a:t>
            </a:r>
          </a:p>
        </p:txBody>
      </p:sp>
    </p:spTree>
    <p:extLst>
      <p:ext uri="{BB962C8B-B14F-4D97-AF65-F5344CB8AC3E}">
        <p14:creationId xmlns:p14="http://schemas.microsoft.com/office/powerpoint/2010/main" val="1410090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
        <p:nvSpPr>
          <p:cNvPr id="35" name="Shape 35"/>
          <p:cNvSpPr txBox="1">
            <a:spLocks noGrp="1"/>
          </p:cNvSpPr>
          <p:nvPr>
            <p:ph type="sldNum" idx="12"/>
          </p:nvPr>
        </p:nvSpPr>
        <p:spPr>
          <a:xfrm>
            <a:off x="6691311" y="6321425"/>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98989"/>
                </a:solidFill>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theme" Target="../theme/theme1.xml"/><Relationship Id="rId7" Type="http://schemas.openxmlformats.org/officeDocument/2006/relationships/image" Target="../media/image4.jpeg"/><Relationship Id="rId12"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image" Target="../media/image2.png"/><Relationship Id="rId10" Type="http://schemas.openxmlformats.org/officeDocument/2006/relationships/image" Target="../media/image7.jpeg"/><Relationship Id="rId4" Type="http://schemas.openxmlformats.org/officeDocument/2006/relationships/image" Target="../media/image1.png"/><Relationship Id="rId9" Type="http://schemas.openxmlformats.org/officeDocument/2006/relationships/image" Target="../media/image6.jpeg"/><Relationship Id="rId14" Type="http://schemas.openxmlformats.org/officeDocument/2006/relationships/image" Target="../media/image1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
        <p:cNvGrpSpPr/>
        <p:nvPr/>
      </p:nvGrpSpPr>
      <p:grpSpPr>
        <a:xfrm>
          <a:off x="0" y="0"/>
          <a:ext cx="0" cy="0"/>
          <a:chOff x="0" y="0"/>
          <a:chExt cx="0" cy="0"/>
        </a:xfrm>
      </p:grpSpPr>
      <p:sp>
        <p:nvSpPr>
          <p:cNvPr id="11" name="Shape 11"/>
          <p:cNvSpPr/>
          <p:nvPr/>
        </p:nvSpPr>
        <p:spPr>
          <a:xfrm>
            <a:off x="3697287" y="128586"/>
            <a:ext cx="1749424" cy="746125"/>
          </a:xfrm>
          <a:prstGeom prst="rect">
            <a:avLst/>
          </a:prstGeom>
          <a:blipFill>
            <a:blip r:embed="rId4"/>
            <a:stretch>
              <a:fillRect/>
            </a:stretch>
          </a:blipFill>
        </p:spPr>
      </p:sp>
      <p:sp>
        <p:nvSpPr>
          <p:cNvPr id="12" name="Shape 12"/>
          <p:cNvSpPr/>
          <p:nvPr/>
        </p:nvSpPr>
        <p:spPr>
          <a:xfrm>
            <a:off x="2825750" y="950912"/>
            <a:ext cx="3492500" cy="311149"/>
          </a:xfrm>
          <a:prstGeom prst="rect">
            <a:avLst/>
          </a:prstGeom>
          <a:blipFill>
            <a:blip r:embed="rId5"/>
            <a:stretch>
              <a:fillRect/>
            </a:stretch>
          </a:blipFill>
        </p:spPr>
      </p:sp>
      <p:cxnSp>
        <p:nvCxnSpPr>
          <p:cNvPr id="13" name="Shape 13"/>
          <p:cNvCxnSpPr/>
          <p:nvPr/>
        </p:nvCxnSpPr>
        <p:spPr>
          <a:xfrm>
            <a:off x="0" y="5797550"/>
            <a:ext cx="9144000" cy="0"/>
          </a:xfrm>
          <a:prstGeom prst="straightConnector1">
            <a:avLst/>
          </a:prstGeom>
          <a:noFill/>
          <a:ln w="12700" cap="rnd">
            <a:solidFill>
              <a:srgbClr val="7F7F7F"/>
            </a:solidFill>
            <a:prstDash val="solid"/>
            <a:miter/>
            <a:headEnd type="none" w="med" len="med"/>
            <a:tailEnd type="none" w="med" len="med"/>
          </a:ln>
        </p:spPr>
      </p:cxnSp>
      <p:cxnSp>
        <p:nvCxnSpPr>
          <p:cNvPr id="14" name="Shape 14"/>
          <p:cNvCxnSpPr/>
          <p:nvPr/>
        </p:nvCxnSpPr>
        <p:spPr>
          <a:xfrm>
            <a:off x="0" y="6792911"/>
            <a:ext cx="9144000" cy="0"/>
          </a:xfrm>
          <a:prstGeom prst="straightConnector1">
            <a:avLst/>
          </a:prstGeom>
          <a:noFill/>
          <a:ln w="12700" cap="rnd">
            <a:solidFill>
              <a:srgbClr val="7F7F7F"/>
            </a:solidFill>
            <a:prstDash val="solid"/>
            <a:miter/>
            <a:headEnd type="none" w="med" len="med"/>
            <a:tailEnd type="none" w="med" len="med"/>
          </a:ln>
        </p:spPr>
      </p:cxnSp>
      <p:grpSp>
        <p:nvGrpSpPr>
          <p:cNvPr id="15" name="Shape 15"/>
          <p:cNvGrpSpPr/>
          <p:nvPr/>
        </p:nvGrpSpPr>
        <p:grpSpPr>
          <a:xfrm>
            <a:off x="0" y="5849937"/>
            <a:ext cx="9144000" cy="881061"/>
            <a:chOff x="0" y="0"/>
            <a:chExt cx="2147483647" cy="2147483647"/>
          </a:xfrm>
        </p:grpSpPr>
        <p:sp>
          <p:nvSpPr>
            <p:cNvPr id="16" name="Shape 16"/>
            <p:cNvSpPr/>
            <p:nvPr/>
          </p:nvSpPr>
          <p:spPr>
            <a:xfrm>
              <a:off x="0" y="18727254"/>
              <a:ext cx="185542180" cy="2128751327"/>
            </a:xfrm>
            <a:prstGeom prst="rect">
              <a:avLst/>
            </a:prstGeom>
            <a:blipFill>
              <a:blip r:embed="rId6"/>
              <a:stretch>
                <a:fillRect/>
              </a:stretch>
            </a:blipFill>
          </p:spPr>
        </p:sp>
        <p:sp>
          <p:nvSpPr>
            <p:cNvPr id="17" name="Shape 17"/>
            <p:cNvSpPr/>
            <p:nvPr/>
          </p:nvSpPr>
          <p:spPr>
            <a:xfrm>
              <a:off x="512535116" y="27732300"/>
              <a:ext cx="139265943" cy="2119746037"/>
            </a:xfrm>
            <a:prstGeom prst="rect">
              <a:avLst/>
            </a:prstGeom>
            <a:blipFill>
              <a:blip r:embed="rId7"/>
              <a:stretch>
                <a:fillRect/>
              </a:stretch>
            </a:blipFill>
          </p:spPr>
        </p:sp>
        <p:sp>
          <p:nvSpPr>
            <p:cNvPr id="18" name="Shape 18"/>
            <p:cNvSpPr/>
            <p:nvPr/>
          </p:nvSpPr>
          <p:spPr>
            <a:xfrm>
              <a:off x="1012549890" y="27732300"/>
              <a:ext cx="155467033" cy="2119746048"/>
            </a:xfrm>
            <a:prstGeom prst="rect">
              <a:avLst/>
            </a:prstGeom>
            <a:blipFill>
              <a:blip r:embed="rId8"/>
              <a:stretch>
                <a:fillRect/>
              </a:stretch>
            </a:blipFill>
          </p:spPr>
        </p:sp>
        <p:sp>
          <p:nvSpPr>
            <p:cNvPr id="19" name="Shape 19"/>
            <p:cNvSpPr/>
            <p:nvPr/>
          </p:nvSpPr>
          <p:spPr>
            <a:xfrm flipH="1">
              <a:off x="1982912643" y="27734956"/>
              <a:ext cx="164571002" cy="2119748690"/>
            </a:xfrm>
            <a:prstGeom prst="rect">
              <a:avLst/>
            </a:prstGeom>
            <a:blipFill>
              <a:blip r:embed="rId9"/>
              <a:stretch>
                <a:fillRect/>
              </a:stretch>
            </a:blipFill>
          </p:spPr>
        </p:sp>
        <p:sp>
          <p:nvSpPr>
            <p:cNvPr id="20" name="Shape 20"/>
            <p:cNvSpPr/>
            <p:nvPr/>
          </p:nvSpPr>
          <p:spPr>
            <a:xfrm>
              <a:off x="1494156380" y="0"/>
              <a:ext cx="116301877" cy="2147478573"/>
            </a:xfrm>
            <a:prstGeom prst="rect">
              <a:avLst/>
            </a:prstGeom>
            <a:blipFill>
              <a:blip r:embed="rId10"/>
              <a:stretch>
                <a:fillRect/>
              </a:stretch>
            </a:blipFill>
          </p:spPr>
        </p:sp>
        <p:sp>
          <p:nvSpPr>
            <p:cNvPr id="21" name="Shape 21"/>
            <p:cNvSpPr/>
            <p:nvPr/>
          </p:nvSpPr>
          <p:spPr>
            <a:xfrm>
              <a:off x="1624067574" y="0"/>
              <a:ext cx="348236100" cy="2147478492"/>
            </a:xfrm>
            <a:prstGeom prst="rect">
              <a:avLst/>
            </a:prstGeom>
            <a:blipFill>
              <a:blip r:embed="rId11"/>
              <a:stretch>
                <a:fillRect/>
              </a:stretch>
            </a:blipFill>
          </p:spPr>
        </p:sp>
        <p:sp>
          <p:nvSpPr>
            <p:cNvPr id="22" name="Shape 22"/>
            <p:cNvSpPr/>
            <p:nvPr/>
          </p:nvSpPr>
          <p:spPr>
            <a:xfrm>
              <a:off x="663080789" y="27732300"/>
              <a:ext cx="337226331" cy="2119746135"/>
            </a:xfrm>
            <a:prstGeom prst="rect">
              <a:avLst/>
            </a:prstGeom>
            <a:blipFill>
              <a:blip r:embed="rId12"/>
              <a:stretch>
                <a:fillRect/>
              </a:stretch>
            </a:blipFill>
          </p:spPr>
        </p:sp>
        <p:sp>
          <p:nvSpPr>
            <p:cNvPr id="23" name="Shape 23"/>
            <p:cNvSpPr/>
            <p:nvPr/>
          </p:nvSpPr>
          <p:spPr>
            <a:xfrm>
              <a:off x="1178581467" y="5420890"/>
              <a:ext cx="305010312" cy="2142060047"/>
            </a:xfrm>
            <a:prstGeom prst="rect">
              <a:avLst/>
            </a:prstGeom>
            <a:blipFill>
              <a:blip r:embed="rId13"/>
              <a:stretch>
                <a:fillRect/>
              </a:stretch>
            </a:blipFill>
          </p:spPr>
        </p:sp>
        <p:sp>
          <p:nvSpPr>
            <p:cNvPr id="24" name="Shape 24"/>
            <p:cNvSpPr/>
            <p:nvPr/>
          </p:nvSpPr>
          <p:spPr>
            <a:xfrm>
              <a:off x="198817084" y="27732300"/>
              <a:ext cx="301832837" cy="2119746126"/>
            </a:xfrm>
            <a:prstGeom prst="rect">
              <a:avLst/>
            </a:prstGeom>
            <a:blipFill>
              <a:blip r:embed="rId14"/>
              <a:stretch>
                <a:fillRect/>
              </a:stretch>
            </a:blipFill>
          </p:spPr>
        </p:sp>
      </p:grpSp>
    </p:spTree>
  </p:cSld>
  <p:clrMap bg1="lt1" tx1="dk1" bg2="dk2" tx2="lt2" accent1="accent1" accent2="accent2" accent3="accent3" accent4="accent4" accent5="accent5" accent6="accent6" hlink="hlink" folHlink="folHlink"/>
  <p:sldLayoutIdLst>
    <p:sldLayoutId id="2147483648" r:id="rId1"/>
    <p:sldLayoutId id="2147483649" r:id="rId2"/>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
        <p:cNvGrpSpPr/>
        <p:nvPr/>
      </p:nvGrpSpPr>
      <p:grpSpPr>
        <a:xfrm>
          <a:off x="0" y="0"/>
          <a:ext cx="0" cy="0"/>
          <a:chOff x="0" y="0"/>
          <a:chExt cx="0" cy="0"/>
        </a:xfrm>
      </p:grpSpPr>
      <p:grpSp>
        <p:nvGrpSpPr>
          <p:cNvPr id="28" name="Shape 28"/>
          <p:cNvGrpSpPr/>
          <p:nvPr/>
        </p:nvGrpSpPr>
        <p:grpSpPr>
          <a:xfrm>
            <a:off x="157162" y="6202361"/>
            <a:ext cx="4584700" cy="565149"/>
            <a:chOff x="0" y="0"/>
            <a:chExt cx="2147483647" cy="2147483647"/>
          </a:xfrm>
        </p:grpSpPr>
        <p:sp>
          <p:nvSpPr>
            <p:cNvPr id="29" name="Shape 29"/>
            <p:cNvSpPr/>
            <p:nvPr/>
          </p:nvSpPr>
          <p:spPr>
            <a:xfrm>
              <a:off x="0" y="0"/>
              <a:ext cx="621135008" cy="2147483647"/>
            </a:xfrm>
            <a:prstGeom prst="rect">
              <a:avLst/>
            </a:prstGeom>
            <a:blipFill>
              <a:blip r:embed="rId3"/>
              <a:stretch>
                <a:fillRect/>
              </a:stretch>
            </a:blipFill>
          </p:spPr>
        </p:sp>
        <p:sp>
          <p:nvSpPr>
            <p:cNvPr id="30" name="Shape 30"/>
            <p:cNvSpPr/>
            <p:nvPr/>
          </p:nvSpPr>
          <p:spPr>
            <a:xfrm>
              <a:off x="715827705" y="768309642"/>
              <a:ext cx="1431655941" cy="1033315919"/>
            </a:xfrm>
            <a:prstGeom prst="rect">
              <a:avLst/>
            </a:prstGeom>
            <a:blipFill>
              <a:blip r:embed="rId4"/>
              <a:stretch>
                <a:fillRect/>
              </a:stretch>
            </a:blipFill>
          </p:spPr>
        </p:sp>
      </p:grpSp>
      <p:cxnSp>
        <p:nvCxnSpPr>
          <p:cNvPr id="31" name="Shape 31"/>
          <p:cNvCxnSpPr/>
          <p:nvPr/>
        </p:nvCxnSpPr>
        <p:spPr>
          <a:xfrm>
            <a:off x="0" y="6119812"/>
            <a:ext cx="9144000" cy="0"/>
          </a:xfrm>
          <a:prstGeom prst="straightConnector1">
            <a:avLst/>
          </a:prstGeom>
          <a:noFill/>
          <a:ln w="12700" cap="rnd">
            <a:solidFill>
              <a:srgbClr val="7F7F7F"/>
            </a:solidFill>
            <a:prstDash val="solid"/>
            <a:miter/>
            <a:headEnd type="none" w="med" len="med"/>
            <a:tailEnd type="none" w="med" len="med"/>
          </a:ln>
        </p:spPr>
      </p:cxnSp>
      <p:sp>
        <p:nvSpPr>
          <p:cNvPr id="32" name="Shape 32"/>
          <p:cNvSpPr txBox="1">
            <a:spLocks noGrp="1"/>
          </p:cNvSpPr>
          <p:nvPr>
            <p:ph type="sldNum" idx="12"/>
          </p:nvPr>
        </p:nvSpPr>
        <p:spPr>
          <a:xfrm>
            <a:off x="6691311" y="6321425"/>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98989"/>
                </a:solidFill>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3"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ivebinders.com/play/play?present=true&amp;id=850102"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Shape 42"/>
          <p:cNvSpPr txBox="1"/>
          <p:nvPr/>
        </p:nvSpPr>
        <p:spPr>
          <a:xfrm>
            <a:off x="304800" y="1524000"/>
            <a:ext cx="8458200" cy="3733800"/>
          </a:xfrm>
          <a:prstGeom prst="rect">
            <a:avLst/>
          </a:prstGeom>
          <a:noFill/>
          <a:ln>
            <a:noFill/>
          </a:ln>
        </p:spPr>
        <p:txBody>
          <a:bodyPr lIns="91425" tIns="45700" rIns="91425" bIns="45700" anchor="t" anchorCtr="0">
            <a:noAutofit/>
          </a:bodyPr>
          <a:lstStyle/>
          <a:p>
            <a:pPr lvl="0" algn="ctr">
              <a:buClr>
                <a:schemeClr val="dk1"/>
              </a:buClr>
              <a:buSzPct val="25000"/>
            </a:pPr>
            <a:r>
              <a:rPr lang="en-US" sz="5400" dirty="0" smtClean="0"/>
              <a:t> Highland Creek Elementary School</a:t>
            </a:r>
          </a:p>
          <a:p>
            <a:pPr lvl="0" algn="ctr">
              <a:buClr>
                <a:schemeClr val="dk1"/>
              </a:buClr>
              <a:buSzPct val="25000"/>
            </a:pPr>
            <a:r>
              <a:rPr lang="en-US" sz="5400" dirty="0" smtClean="0"/>
              <a:t>Read to Achieve</a:t>
            </a:r>
          </a:p>
          <a:p>
            <a:pPr algn="ctr">
              <a:buClr>
                <a:schemeClr val="dk1"/>
              </a:buClr>
              <a:buSzPct val="25000"/>
            </a:pPr>
            <a:endParaRPr lang="en-US" sz="4000" dirty="0" smtClean="0"/>
          </a:p>
          <a:p>
            <a:pPr lvl="0" algn="ctr">
              <a:buClr>
                <a:schemeClr val="dk1"/>
              </a:buClr>
              <a:buSzPct val="25000"/>
            </a:pPr>
            <a:endParaRPr lang="en-US" sz="5400" dirty="0" smtClean="0"/>
          </a:p>
          <a:p>
            <a:pPr lvl="0" algn="ctr">
              <a:buClr>
                <a:schemeClr val="dk1"/>
              </a:buClr>
              <a:buSzPct val="25000"/>
            </a:pPr>
            <a:endParaRPr lang="en-US" sz="5400" dirty="0" smtClean="0"/>
          </a:p>
          <a:p>
            <a:pPr lvl="0" algn="ctr">
              <a:buClr>
                <a:schemeClr val="dk1"/>
              </a:buClr>
              <a:buSzPct val="25000"/>
            </a:pPr>
            <a:endParaRPr lang="en-US" sz="3600" b="0" i="0" u="sng" strike="noStrike" cap="none" baseline="0" dirty="0">
              <a:solidFill>
                <a:schemeClr val="hlink"/>
              </a:solidFill>
              <a:latin typeface="Calibri"/>
              <a:ea typeface="Calibri"/>
              <a:cs typeface="Calibri"/>
              <a:sym typeface="Calibri"/>
              <a:hlinkClick r:id="rId3"/>
            </a:endParaRP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2286001"/>
            <a:ext cx="7010400" cy="1631216"/>
          </a:xfrm>
          <a:prstGeom prst="rect">
            <a:avLst/>
          </a:prstGeom>
        </p:spPr>
        <p:txBody>
          <a:bodyPr wrap="square">
            <a:spAutoFit/>
          </a:bodyPr>
          <a:lstStyle/>
          <a:p>
            <a:endParaRPr lang="en-US" sz="2000" dirty="0" smtClean="0"/>
          </a:p>
          <a:p>
            <a:pPr algn="ctr"/>
            <a:r>
              <a:rPr lang="en-US" sz="2000" dirty="0" smtClean="0"/>
              <a:t>In order to prepare for secondary education and careers, you must be able to read, comprehend, integrate, and apply complex text.</a:t>
            </a:r>
          </a:p>
          <a:p>
            <a:pPr algn="ctr"/>
            <a:endParaRPr lang="en-US" sz="2000" dirty="0" smtClean="0"/>
          </a:p>
        </p:txBody>
      </p:sp>
      <p:sp>
        <p:nvSpPr>
          <p:cNvPr id="3" name="TextBox 2"/>
          <p:cNvSpPr txBox="1"/>
          <p:nvPr/>
        </p:nvSpPr>
        <p:spPr>
          <a:xfrm>
            <a:off x="1143000" y="1447800"/>
            <a:ext cx="5965956" cy="954107"/>
          </a:xfrm>
          <a:prstGeom prst="rect">
            <a:avLst/>
          </a:prstGeom>
          <a:noFill/>
        </p:spPr>
        <p:txBody>
          <a:bodyPr wrap="square" rtlCol="0">
            <a:spAutoFit/>
          </a:bodyPr>
          <a:lstStyle/>
          <a:p>
            <a:pPr algn="ctr"/>
            <a:r>
              <a:rPr lang="en-US" sz="2800" dirty="0" smtClean="0">
                <a:solidFill>
                  <a:srgbClr val="FF0000"/>
                </a:solidFill>
              </a:rPr>
              <a:t>Why the Focus on Reading Comprehension?</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p:nvPr/>
        </p:nvSpPr>
        <p:spPr>
          <a:xfrm>
            <a:off x="6691311" y="6321425"/>
            <a:ext cx="2133599" cy="365125"/>
          </a:xfrm>
          <a:prstGeom prst="rect">
            <a:avLst/>
          </a:prstGeom>
          <a:noFill/>
          <a:ln>
            <a:noFill/>
          </a:ln>
        </p:spPr>
        <p:txBody>
          <a:bodyPr lIns="91425" tIns="45700" rIns="91425" bIns="45700" anchor="ctr" anchorCtr="0">
            <a:noAutofit/>
          </a:bodyPr>
          <a:lstStyle/>
          <a:p>
            <a:pPr marL="0" marR="0" lvl="0" indent="0" algn="r" rtl="0">
              <a:buClr>
                <a:srgbClr val="898989"/>
              </a:buClr>
              <a:buSzPct val="25000"/>
              <a:buFont typeface="Calibri"/>
              <a:buNone/>
            </a:pPr>
            <a:r>
              <a:rPr lang="en-US" sz="1200" b="0" i="0" u="none" strike="noStrike" cap="none" baseline="0">
                <a:solidFill>
                  <a:srgbClr val="898989"/>
                </a:solidFill>
                <a:latin typeface="Calibri"/>
                <a:ea typeface="Calibri"/>
                <a:cs typeface="Calibri"/>
                <a:sym typeface="Calibri"/>
              </a:rPr>
              <a:t>*  </a:t>
            </a:r>
          </a:p>
        </p:txBody>
      </p:sp>
      <p:sp>
        <p:nvSpPr>
          <p:cNvPr id="62" name="Shape 62"/>
          <p:cNvSpPr txBox="1"/>
          <p:nvPr/>
        </p:nvSpPr>
        <p:spPr>
          <a:xfrm>
            <a:off x="457200" y="168275"/>
            <a:ext cx="8229600" cy="1143000"/>
          </a:xfrm>
          <a:prstGeom prst="rect">
            <a:avLst/>
          </a:prstGeom>
          <a:noFill/>
          <a:ln>
            <a:noFill/>
          </a:ln>
        </p:spPr>
        <p:txBody>
          <a:bodyPr lIns="91425" tIns="45700" rIns="91425" bIns="45700" anchor="t" anchorCtr="0">
            <a:noAutofit/>
          </a:bodyPr>
          <a:lstStyle/>
          <a:p>
            <a:pPr marL="0" marR="0" lvl="0" indent="0" algn="ctr" rtl="0">
              <a:buClr>
                <a:srgbClr val="FF0000"/>
              </a:buClr>
              <a:buSzPct val="25000"/>
              <a:buFont typeface="Calibri"/>
              <a:buNone/>
            </a:pPr>
            <a:r>
              <a:rPr lang="en-US" sz="4400" b="1" i="0" u="none" strike="noStrike" cap="none" baseline="0">
                <a:solidFill>
                  <a:srgbClr val="FF0000"/>
                </a:solidFill>
                <a:latin typeface="Calibri"/>
                <a:ea typeface="Calibri"/>
                <a:cs typeface="Calibri"/>
                <a:sym typeface="Calibri"/>
              </a:rPr>
              <a:t>What is Read To Achieve?</a:t>
            </a:r>
          </a:p>
        </p:txBody>
      </p:sp>
      <p:sp>
        <p:nvSpPr>
          <p:cNvPr id="63" name="Shape 63"/>
          <p:cNvSpPr txBox="1"/>
          <p:nvPr/>
        </p:nvSpPr>
        <p:spPr>
          <a:xfrm>
            <a:off x="290512" y="931862"/>
            <a:ext cx="8534399" cy="5713412"/>
          </a:xfrm>
          <a:prstGeom prst="rect">
            <a:avLst/>
          </a:prstGeom>
          <a:noFill/>
          <a:ln>
            <a:noFill/>
          </a:ln>
        </p:spPr>
        <p:txBody>
          <a:bodyPr lIns="91425" tIns="45700" rIns="91425" bIns="45700" anchor="t" anchorCtr="0">
            <a:noAutofit/>
          </a:bodyPr>
          <a:lstStyle/>
          <a:p>
            <a:pPr marL="0" marR="0" lvl="0" indent="0" algn="l" rtl="0">
              <a:buClr>
                <a:schemeClr val="dk1"/>
              </a:buClr>
              <a:buSzPct val="98958"/>
              <a:buFont typeface="Arial"/>
              <a:buChar char="•"/>
            </a:pPr>
            <a:r>
              <a:rPr lang="en-US" sz="3200" b="0" i="0" u="none" strike="noStrike" cap="none" baseline="0" dirty="0">
                <a:solidFill>
                  <a:schemeClr val="dk1"/>
                </a:solidFill>
                <a:latin typeface="Calibri"/>
                <a:ea typeface="Calibri"/>
                <a:cs typeface="Calibri"/>
                <a:sym typeface="Calibri"/>
              </a:rPr>
              <a:t>Read to Achieve is part of the Excellent Public Schools Act  which became law in July 2012.  </a:t>
            </a:r>
            <a:endParaRPr lang="en-US" sz="3200" b="0" i="0" u="none" strike="noStrike" cap="none" baseline="0" dirty="0" smtClean="0">
              <a:solidFill>
                <a:schemeClr val="dk1"/>
              </a:solidFill>
              <a:latin typeface="Calibri"/>
              <a:ea typeface="Calibri"/>
              <a:cs typeface="Calibri"/>
              <a:sym typeface="Calibri"/>
            </a:endParaRPr>
          </a:p>
          <a:p>
            <a:pPr marL="0" marR="0" lvl="0" indent="0" algn="l" rtl="0">
              <a:buClr>
                <a:schemeClr val="dk1"/>
              </a:buClr>
              <a:buSzPct val="98958"/>
              <a:buFont typeface="Arial"/>
              <a:buChar char="•"/>
            </a:pPr>
            <a:endParaRPr lang="en-US" sz="3200" b="0" i="0" u="none" strike="noStrike" cap="none" baseline="0" dirty="0" smtClean="0">
              <a:solidFill>
                <a:schemeClr val="dk1"/>
              </a:solidFill>
              <a:latin typeface="Calibri"/>
              <a:ea typeface="Calibri"/>
              <a:cs typeface="Calibri"/>
              <a:sym typeface="Calibri"/>
            </a:endParaRPr>
          </a:p>
          <a:p>
            <a:pPr marL="0" marR="0" lvl="0" indent="0" algn="l" rtl="0">
              <a:buClr>
                <a:schemeClr val="dk1"/>
              </a:buClr>
              <a:buSzPct val="98958"/>
              <a:buFont typeface="Arial"/>
              <a:buChar char="•"/>
            </a:pPr>
            <a:r>
              <a:rPr lang="en-US" sz="3200" b="0" i="0" u="none" strike="noStrike" cap="none" baseline="0" dirty="0" smtClean="0">
                <a:solidFill>
                  <a:schemeClr val="dk1"/>
                </a:solidFill>
                <a:latin typeface="Calibri"/>
                <a:ea typeface="Calibri"/>
                <a:cs typeface="Calibri"/>
                <a:sym typeface="Calibri"/>
              </a:rPr>
              <a:t>This law supports the NC State Board of Education’s mission:</a:t>
            </a:r>
          </a:p>
          <a:p>
            <a:pPr marL="0" marR="0" lvl="1" indent="0" algn="ctr" rtl="0">
              <a:buClr>
                <a:schemeClr val="dk1"/>
              </a:buClr>
              <a:buSzPct val="98958"/>
            </a:pPr>
            <a:r>
              <a:rPr lang="en-US" sz="3200" b="0" i="0" u="none" strike="noStrike" cap="none" baseline="0" dirty="0" smtClean="0">
                <a:solidFill>
                  <a:schemeClr val="dk1"/>
                </a:solidFill>
                <a:latin typeface="Calibri"/>
                <a:ea typeface="Calibri"/>
                <a:cs typeface="Calibri"/>
                <a:sym typeface="Calibri"/>
              </a:rPr>
              <a:t>Every public school student will graduate from high school globally competitive for work and post-secondary education and prepared for life in the 21</a:t>
            </a:r>
            <a:r>
              <a:rPr lang="en-US" sz="3200" b="0" i="0" u="none" strike="noStrike" cap="none" baseline="30000" dirty="0" smtClean="0">
                <a:solidFill>
                  <a:schemeClr val="dk1"/>
                </a:solidFill>
                <a:latin typeface="Calibri"/>
                <a:ea typeface="Calibri"/>
                <a:cs typeface="Calibri"/>
                <a:sym typeface="Calibri"/>
              </a:rPr>
              <a:t>st</a:t>
            </a:r>
            <a:r>
              <a:rPr lang="en-US" sz="3200" b="0" i="0" u="none" strike="noStrike" cap="none" baseline="0" dirty="0" smtClean="0">
                <a:solidFill>
                  <a:schemeClr val="dk1"/>
                </a:solidFill>
                <a:latin typeface="Calibri"/>
                <a:ea typeface="Calibri"/>
                <a:cs typeface="Calibri"/>
                <a:sym typeface="Calibri"/>
              </a:rPr>
              <a:t> century. </a:t>
            </a:r>
          </a:p>
          <a:p>
            <a:endParaRPr dirty="0"/>
          </a:p>
          <a:p>
            <a:endParaRPr dirty="0"/>
          </a:p>
        </p:txBody>
      </p:sp>
      <p:sp>
        <p:nvSpPr>
          <p:cNvPr id="64" name="Shape 64"/>
          <p:cNvSpPr txBox="1">
            <a:spLocks noGrp="1"/>
          </p:cNvSpPr>
          <p:nvPr>
            <p:ph type="sldNum" idx="12"/>
          </p:nvPr>
        </p:nvSpPr>
        <p:spPr>
          <a:xfrm>
            <a:off x="6691311" y="6321425"/>
            <a:ext cx="2133599" cy="365125"/>
          </a:xfrm>
          <a:prstGeom prst="rect">
            <a:avLst/>
          </a:prstGeom>
          <a:noFill/>
          <a:ln>
            <a:noFill/>
          </a:ln>
        </p:spPr>
        <p:txBody>
          <a:bodyPr lIns="91425" tIns="45700" rIns="91425" bIns="45700" anchor="ctr" anchorCtr="0">
            <a:noAutofit/>
          </a:bodyPr>
          <a:lstStyle/>
          <a:p>
            <a:pPr marL="0" marR="0" lvl="0" indent="0" algn="r" rtl="0">
              <a:buSzPct val="25000"/>
              <a:buNone/>
            </a:pPr>
            <a:r>
              <a:rPr lang="en-US"/>
              <a:t> </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p:nvPr/>
        </p:nvSpPr>
        <p:spPr>
          <a:xfrm>
            <a:off x="6691311" y="6321425"/>
            <a:ext cx="2133599" cy="365125"/>
          </a:xfrm>
          <a:prstGeom prst="rect">
            <a:avLst/>
          </a:prstGeom>
          <a:noFill/>
          <a:ln>
            <a:noFill/>
          </a:ln>
        </p:spPr>
        <p:txBody>
          <a:bodyPr lIns="91425" tIns="45700" rIns="91425" bIns="45700" anchor="ctr" anchorCtr="0">
            <a:noAutofit/>
          </a:bodyPr>
          <a:lstStyle/>
          <a:p>
            <a:pPr marL="0" marR="0" lvl="0" indent="0" algn="r" rtl="0">
              <a:buClr>
                <a:srgbClr val="898989"/>
              </a:buClr>
              <a:buSzPct val="25000"/>
              <a:buFont typeface="Calibri"/>
              <a:buNone/>
            </a:pPr>
            <a:r>
              <a:rPr lang="en-US" sz="1200" b="0" i="0" u="none" strike="noStrike" cap="none" baseline="0">
                <a:solidFill>
                  <a:srgbClr val="898989"/>
                </a:solidFill>
                <a:latin typeface="Calibri"/>
                <a:ea typeface="Calibri"/>
                <a:cs typeface="Calibri"/>
                <a:sym typeface="Calibri"/>
              </a:rPr>
              <a:t>*  </a:t>
            </a:r>
          </a:p>
        </p:txBody>
      </p:sp>
      <p:sp>
        <p:nvSpPr>
          <p:cNvPr id="72" name="Shape 72"/>
          <p:cNvSpPr txBox="1"/>
          <p:nvPr/>
        </p:nvSpPr>
        <p:spPr>
          <a:xfrm>
            <a:off x="290512" y="987425"/>
            <a:ext cx="8534399" cy="5333999"/>
          </a:xfrm>
          <a:prstGeom prst="rect">
            <a:avLst/>
          </a:prstGeom>
          <a:noFill/>
          <a:ln>
            <a:noFill/>
          </a:ln>
        </p:spPr>
        <p:txBody>
          <a:bodyPr lIns="91425" tIns="45700" rIns="91425" bIns="45700" anchor="t" anchorCtr="0">
            <a:noAutofit/>
          </a:bodyPr>
          <a:lstStyle/>
          <a:p>
            <a:pPr marL="0" marR="0" lvl="0" indent="0" algn="l" rtl="0">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 115C-83.1. State goal.</a:t>
            </a:r>
          </a:p>
          <a:p>
            <a:pPr marL="0" marR="0" lvl="0" indent="0" algn="l" rtl="0">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“The goal of the State is to ensure that every student read at or above grade level by the end </a:t>
            </a:r>
          </a:p>
          <a:p>
            <a:pPr marL="0" marR="0" lvl="0" indent="0" algn="l" rtl="0">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of third grade and continue to progress in reading proficiency so that he or she can read, </a:t>
            </a:r>
          </a:p>
          <a:p>
            <a:pPr marL="0" marR="0" lvl="0" indent="0" algn="l" rtl="0">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comprehend, integrate, and apply complex texts needed for secondary education and career </a:t>
            </a:r>
          </a:p>
          <a:p>
            <a:pPr marL="0" marR="0" lvl="0" indent="0" algn="l" rtl="0">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success.”</a:t>
            </a:r>
          </a:p>
          <a:p>
            <a:pPr marL="0" marR="0" lvl="0" indent="0" algn="l" rtl="0">
              <a:spcBef>
                <a:spcPts val="560"/>
              </a:spcBef>
              <a:buClr>
                <a:schemeClr val="dk1"/>
              </a:buClr>
              <a:buSzPct val="25000"/>
              <a:buFont typeface="Calibri"/>
              <a:buNone/>
            </a:pPr>
            <a:r>
              <a:rPr lang="en-US" sz="2000" b="0" i="0" u="none" strike="noStrike" cap="none" baseline="0">
                <a:solidFill>
                  <a:schemeClr val="dk1"/>
                </a:solidFill>
                <a:latin typeface="Calibri"/>
                <a:ea typeface="Calibri"/>
                <a:cs typeface="Calibri"/>
                <a:sym typeface="Calibri"/>
              </a:rPr>
              <a:t>	</a:t>
            </a:r>
            <a:r>
              <a:rPr lang="en-US" sz="2800" b="0" i="0" u="none" strike="noStrike" cap="none" baseline="0">
                <a:solidFill>
                  <a:schemeClr val="dk1"/>
                </a:solidFill>
                <a:latin typeface="Calibri"/>
                <a:ea typeface="Calibri"/>
                <a:cs typeface="Calibri"/>
                <a:sym typeface="Calibri"/>
              </a:rPr>
              <a:t>(Excellent Public Schools Act, NC HB 950/S.L. 2012) </a:t>
            </a:r>
          </a:p>
        </p:txBody>
      </p:sp>
      <p:sp>
        <p:nvSpPr>
          <p:cNvPr id="73" name="Shape 73"/>
          <p:cNvSpPr txBox="1"/>
          <p:nvPr/>
        </p:nvSpPr>
        <p:spPr>
          <a:xfrm>
            <a:off x="457200" y="168275"/>
            <a:ext cx="8229600" cy="1143000"/>
          </a:xfrm>
          <a:prstGeom prst="rect">
            <a:avLst/>
          </a:prstGeom>
          <a:noFill/>
          <a:ln>
            <a:noFill/>
          </a:ln>
        </p:spPr>
        <p:txBody>
          <a:bodyPr lIns="91425" tIns="45700" rIns="91425" bIns="45700" anchor="t" anchorCtr="0">
            <a:noAutofit/>
          </a:bodyPr>
          <a:lstStyle/>
          <a:p>
            <a:pPr marL="0" marR="0" lvl="0" indent="0" algn="ctr" rtl="0">
              <a:buClr>
                <a:srgbClr val="FF0000"/>
              </a:buClr>
              <a:buSzPct val="25000"/>
              <a:buFont typeface="Calibri"/>
              <a:buNone/>
            </a:pPr>
            <a:r>
              <a:rPr lang="en-US" sz="4400" b="1" i="0" u="none" strike="noStrike" cap="none" baseline="0">
                <a:solidFill>
                  <a:srgbClr val="FF0000"/>
                </a:solidFill>
                <a:latin typeface="Calibri"/>
                <a:ea typeface="Calibri"/>
                <a:cs typeface="Calibri"/>
                <a:sym typeface="Calibri"/>
              </a:rPr>
              <a:t>Goal for Read To Achieve</a:t>
            </a:r>
          </a:p>
        </p:txBody>
      </p:sp>
      <p:sp>
        <p:nvSpPr>
          <p:cNvPr id="74" name="Shape 74"/>
          <p:cNvSpPr txBox="1">
            <a:spLocks noGrp="1"/>
          </p:cNvSpPr>
          <p:nvPr>
            <p:ph type="sldNum" idx="12"/>
          </p:nvPr>
        </p:nvSpPr>
        <p:spPr>
          <a:xfrm>
            <a:off x="6691311" y="6321425"/>
            <a:ext cx="2133599" cy="365125"/>
          </a:xfrm>
          <a:prstGeom prst="rect">
            <a:avLst/>
          </a:prstGeom>
          <a:noFill/>
          <a:ln>
            <a:noFill/>
          </a:ln>
        </p:spPr>
        <p:txBody>
          <a:bodyPr lIns="91425" tIns="45700" rIns="91425" bIns="45700" anchor="ctr" anchorCtr="0">
            <a:noAutofit/>
          </a:bodyPr>
          <a:lstStyle/>
          <a:p>
            <a:pPr marL="0" marR="0" lvl="0" indent="0" algn="r" rtl="0">
              <a:buSzPct val="25000"/>
              <a:buNone/>
            </a:pPr>
            <a:r>
              <a:rPr lang="en-US"/>
              <a:t> </a:t>
            </a: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p:nvPr/>
        </p:nvSpPr>
        <p:spPr>
          <a:xfrm>
            <a:off x="76200" y="0"/>
            <a:ext cx="8991599" cy="6781799"/>
          </a:xfrm>
          <a:prstGeom prst="rect">
            <a:avLst/>
          </a:prstGeom>
          <a:blipFill>
            <a:blip r:embed="rId3"/>
            <a:stretch>
              <a:fillRect/>
            </a:stretch>
          </a:blipFill>
        </p:spPr>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i="0" u="none" strike="noStrike" kern="0" cap="none" spc="0" normalizeH="0" baseline="0" noProof="0" dirty="0" smtClean="0">
                <a:ln>
                  <a:noFill/>
                </a:ln>
                <a:solidFill>
                  <a:srgbClr val="FF0000"/>
                </a:solidFill>
                <a:effectLst/>
                <a:uLnTx/>
                <a:uFillTx/>
                <a:latin typeface="Arial"/>
                <a:ea typeface="Arial"/>
                <a:cs typeface="Arial"/>
                <a:sym typeface="Arial"/>
              </a:rPr>
              <a:t>Highland Creek Implementation </a:t>
            </a:r>
            <a:r>
              <a:rPr kumimoji="0" lang="en-US" sz="4000" b="0" i="0" u="none" strike="noStrike" kern="0" cap="none" spc="0" normalizeH="0" baseline="0" noProof="0" dirty="0" smtClean="0">
                <a:ln>
                  <a:noFill/>
                </a:ln>
                <a:solidFill>
                  <a:srgbClr val="FF0000"/>
                </a:solidFill>
                <a:effectLst/>
                <a:uLnTx/>
                <a:uFillTx/>
                <a:latin typeface="Arial"/>
                <a:ea typeface="Arial"/>
                <a:cs typeface="Arial"/>
                <a:sym typeface="Arial"/>
              </a:rPr>
              <a:t/>
            </a:r>
            <a:br>
              <a:rPr kumimoji="0" lang="en-US" sz="4000" b="0" i="0" u="none" strike="noStrike" kern="0" cap="none" spc="0" normalizeH="0" baseline="0" noProof="0" dirty="0" smtClean="0">
                <a:ln>
                  <a:noFill/>
                </a:ln>
                <a:solidFill>
                  <a:srgbClr val="FF0000"/>
                </a:solidFill>
                <a:effectLst/>
                <a:uLnTx/>
                <a:uFillTx/>
                <a:latin typeface="Arial"/>
                <a:ea typeface="Arial"/>
                <a:cs typeface="Arial"/>
                <a:sym typeface="Arial"/>
              </a:rPr>
            </a:br>
            <a:endParaRPr kumimoji="0" lang="en-US" sz="4000" b="0" i="0" u="none" strike="noStrike" kern="0" cap="none" spc="0" normalizeH="0" baseline="0" noProof="0" dirty="0">
              <a:ln>
                <a:noFill/>
              </a:ln>
              <a:solidFill>
                <a:srgbClr val="FF0000"/>
              </a:solidFill>
              <a:effectLst/>
              <a:uLnTx/>
              <a:uFillTx/>
              <a:latin typeface="Arial"/>
              <a:ea typeface="Arial"/>
              <a:cs typeface="Arial"/>
              <a:sym typeface="Arial"/>
            </a:endParaRPr>
          </a:p>
        </p:txBody>
      </p:sp>
      <p:sp>
        <p:nvSpPr>
          <p:cNvPr id="3" name="Content Placeholder 2"/>
          <p:cNvSpPr txBox="1">
            <a:spLocks/>
          </p:cNvSpPr>
          <p:nvPr/>
        </p:nvSpPr>
        <p:spPr>
          <a:xfrm>
            <a:off x="457200" y="1600200"/>
            <a:ext cx="8229600" cy="4525963"/>
          </a:xfrm>
          <a:prstGeom prst="rect">
            <a:avLst/>
          </a:prstGeo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2400" b="0" i="0" u="none" strike="noStrike" kern="0" cap="none" spc="0" normalizeH="0" baseline="0" noProof="0" dirty="0" smtClean="0">
                <a:ln>
                  <a:noFill/>
                </a:ln>
                <a:solidFill>
                  <a:srgbClr val="000000"/>
                </a:solidFill>
                <a:effectLst/>
                <a:uLnTx/>
                <a:uFillTx/>
                <a:latin typeface="Arial"/>
                <a:ea typeface="Arial"/>
                <a:cs typeface="Arial"/>
                <a:sym typeface="Arial"/>
              </a:rPr>
              <a:t>Intervention Groups began September </a:t>
            </a:r>
            <a:r>
              <a:rPr kumimoji="0" lang="en-US" sz="2400" b="0" i="0" u="none" strike="noStrike" kern="0" cap="none" spc="0" normalizeH="0" baseline="0" noProof="0" dirty="0" smtClean="0">
                <a:ln>
                  <a:noFill/>
                </a:ln>
                <a:solidFill>
                  <a:srgbClr val="000000"/>
                </a:solidFill>
                <a:effectLst/>
                <a:uLnTx/>
                <a:uFillTx/>
                <a:latin typeface="Arial"/>
                <a:ea typeface="Arial"/>
                <a:cs typeface="Arial"/>
                <a:sym typeface="Arial"/>
              </a:rPr>
              <a:t>11th</a:t>
            </a:r>
            <a:r>
              <a:rPr kumimoji="0" lang="en-US" sz="2400" b="0" i="0" u="none" strike="noStrike" kern="0" cap="none" spc="0" normalizeH="0" baseline="0" noProof="0" dirty="0" smtClean="0">
                <a:ln>
                  <a:noFill/>
                </a:ln>
                <a:solidFill>
                  <a:srgbClr val="000000"/>
                </a:solidFill>
                <a:effectLst/>
                <a:uLnTx/>
                <a:uFillTx/>
                <a:latin typeface="Arial"/>
                <a:ea typeface="Arial"/>
                <a:cs typeface="Arial"/>
                <a:sym typeface="Arial"/>
              </a:rPr>
              <a:t>. </a:t>
            </a:r>
            <a:endParaRPr kumimoji="0" lang="en-US" sz="2400" b="0" i="0" u="none" strike="noStrike" kern="0" cap="none" spc="0" normalizeH="0" baseline="0" noProof="0" dirty="0" smtClean="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tabLst/>
              <a:defRPr/>
            </a:pPr>
            <a:endParaRPr kumimoji="0" lang="en-US" sz="2400" b="0" i="0" u="none" strike="noStrike" kern="0" cap="none" spc="0" normalizeH="0" baseline="0" noProof="0" dirty="0" smtClean="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2400" b="0" i="0" u="none" strike="noStrike" kern="0" cap="none" spc="0" normalizeH="0" baseline="0" noProof="0" dirty="0" smtClean="0">
                <a:ln>
                  <a:noFill/>
                </a:ln>
                <a:solidFill>
                  <a:srgbClr val="000000"/>
                </a:solidFill>
                <a:effectLst/>
                <a:uLnTx/>
                <a:uFillTx/>
                <a:latin typeface="Arial"/>
                <a:ea typeface="Arial"/>
                <a:cs typeface="Arial"/>
                <a:sym typeface="Arial"/>
              </a:rPr>
              <a:t>Students who</a:t>
            </a:r>
            <a:r>
              <a:rPr kumimoji="0" lang="en-US" sz="2400" b="0" i="0" u="none" strike="noStrike" kern="0" cap="none" spc="0" normalizeH="0" noProof="0" dirty="0" smtClean="0">
                <a:ln>
                  <a:noFill/>
                </a:ln>
                <a:solidFill>
                  <a:srgbClr val="000000"/>
                </a:solidFill>
                <a:effectLst/>
                <a:uLnTx/>
                <a:uFillTx/>
                <a:latin typeface="Arial"/>
                <a:ea typeface="Arial"/>
                <a:cs typeface="Arial"/>
                <a:sym typeface="Arial"/>
              </a:rPr>
              <a:t> meet the criteria for RTA will </a:t>
            </a:r>
            <a:r>
              <a:rPr kumimoji="0" lang="en-US" sz="2400" b="0" i="0" u="none" strike="noStrike" kern="0" cap="none" spc="0" normalizeH="0" baseline="0" noProof="0" dirty="0" smtClean="0">
                <a:ln>
                  <a:noFill/>
                </a:ln>
                <a:solidFill>
                  <a:srgbClr val="000000"/>
                </a:solidFill>
                <a:effectLst/>
                <a:uLnTx/>
                <a:uFillTx/>
                <a:latin typeface="Arial"/>
                <a:ea typeface="Arial"/>
                <a:cs typeface="Arial"/>
                <a:sym typeface="Arial"/>
              </a:rPr>
              <a:t>receive 45 minutes of additional instruction by </a:t>
            </a:r>
            <a:r>
              <a:rPr lang="en-US" sz="2400" dirty="0" smtClean="0"/>
              <a:t>certified staff</a:t>
            </a:r>
            <a:r>
              <a:rPr kumimoji="0" lang="en-US" sz="2400" b="0" i="0" u="none" strike="noStrike" kern="0" cap="none" spc="0" normalizeH="0" baseline="0" noProof="0" dirty="0" smtClean="0">
                <a:ln>
                  <a:noFill/>
                </a:ln>
                <a:solidFill>
                  <a:srgbClr val="000000"/>
                </a:solidFill>
                <a:effectLst/>
                <a:uLnTx/>
                <a:uFillTx/>
                <a:latin typeface="Arial"/>
                <a:ea typeface="Arial"/>
                <a:cs typeface="Arial"/>
                <a:sym typeface="Arial"/>
              </a:rPr>
              <a:t>. This instruction takes place 4 days a week. </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endParaRPr kumimoji="0" lang="en-US" sz="2400" b="0" i="0" u="none" strike="noStrike" kern="0" cap="none" spc="0" normalizeH="0" baseline="0" noProof="0" dirty="0" smtClean="0">
              <a:ln>
                <a:noFill/>
              </a:ln>
              <a:solidFill>
                <a:srgbClr val="000000"/>
              </a:solidFill>
              <a:effectLst/>
              <a:uLnTx/>
              <a:uFillTx/>
              <a:latin typeface="Arial"/>
              <a:ea typeface="Arial"/>
              <a:cs typeface="Arial"/>
              <a:sym typeface="Arial"/>
            </a:endParaRPr>
          </a:p>
          <a:p>
            <a:pPr lvl="0">
              <a:buFont typeface="Wingdings" pitchFamily="2" charset="2"/>
              <a:buChar char="ü"/>
            </a:pPr>
            <a:r>
              <a:rPr lang="en-US" sz="2400" dirty="0" smtClean="0"/>
              <a:t>This instruction will take place at 8:00-8:50</a:t>
            </a:r>
            <a:r>
              <a:rPr kumimoji="0" lang="en-US" sz="2400" b="0" i="0" u="none" strike="noStrike" kern="0" cap="none" spc="0" normalizeH="0" baseline="0" noProof="0" dirty="0" smtClean="0">
                <a:ln>
                  <a:noFill/>
                </a:ln>
                <a:solidFill>
                  <a:srgbClr val="000000"/>
                </a:solidFill>
                <a:effectLst/>
                <a:uLnTx/>
                <a:uFillTx/>
                <a:latin typeface="Arial"/>
                <a:ea typeface="Arial"/>
                <a:cs typeface="Arial"/>
                <a:sym typeface="Arial"/>
              </a:rPr>
              <a:t> (RTA time) </a:t>
            </a:r>
          </a:p>
          <a:p>
            <a:pPr marL="0" marR="0" lvl="0" indent="0" algn="l" defTabSz="914400" rtl="0" eaLnBrk="1" fontAlgn="auto" latinLnBrk="0" hangingPunct="1">
              <a:lnSpc>
                <a:spcPct val="100000"/>
              </a:lnSpc>
              <a:spcBef>
                <a:spcPts val="0"/>
              </a:spcBef>
              <a:spcAft>
                <a:spcPts val="0"/>
              </a:spcAft>
              <a:buClrTx/>
              <a:buSzTx/>
              <a:tabLst/>
              <a:defRPr/>
            </a:pPr>
            <a:endParaRPr kumimoji="0" lang="en-US" sz="28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p:nvPr/>
        </p:nvSpPr>
        <p:spPr>
          <a:xfrm>
            <a:off x="6691311" y="6321425"/>
            <a:ext cx="2133599" cy="365125"/>
          </a:xfrm>
          <a:prstGeom prst="rect">
            <a:avLst/>
          </a:prstGeom>
          <a:noFill/>
          <a:ln>
            <a:noFill/>
          </a:ln>
        </p:spPr>
        <p:txBody>
          <a:bodyPr lIns="91425" tIns="45700" rIns="91425" bIns="45700" anchor="ctr" anchorCtr="0">
            <a:noAutofit/>
          </a:bodyPr>
          <a:lstStyle/>
          <a:p>
            <a:pPr marL="0" marR="0" lvl="0" indent="0" algn="r" rtl="0">
              <a:buClr>
                <a:srgbClr val="898989"/>
              </a:buClr>
              <a:buSzPct val="25000"/>
              <a:buFont typeface="Calibri"/>
              <a:buNone/>
            </a:pPr>
            <a:r>
              <a:rPr lang="en-US" sz="1200" b="0" i="0" u="none" strike="noStrike" cap="none" baseline="0">
                <a:solidFill>
                  <a:srgbClr val="898989"/>
                </a:solidFill>
                <a:latin typeface="Calibri"/>
                <a:ea typeface="Calibri"/>
                <a:cs typeface="Calibri"/>
                <a:sym typeface="Calibri"/>
              </a:rPr>
              <a:t>*  </a:t>
            </a:r>
          </a:p>
        </p:txBody>
      </p:sp>
      <p:sp>
        <p:nvSpPr>
          <p:cNvPr id="191" name="Shape 191"/>
          <p:cNvSpPr txBox="1"/>
          <p:nvPr/>
        </p:nvSpPr>
        <p:spPr>
          <a:xfrm>
            <a:off x="304800" y="320675"/>
            <a:ext cx="8534399" cy="1600199"/>
          </a:xfrm>
          <a:prstGeom prst="rect">
            <a:avLst/>
          </a:prstGeom>
          <a:noFill/>
          <a:ln>
            <a:noFill/>
          </a:ln>
        </p:spPr>
        <p:txBody>
          <a:bodyPr lIns="91425" tIns="45700" rIns="91425" bIns="45700" anchor="t" anchorCtr="0">
            <a:noAutofit/>
          </a:bodyPr>
          <a:lstStyle/>
          <a:p>
            <a:pPr marL="0" marR="0" lvl="0" indent="0" algn="ctr" rtl="0">
              <a:buClr>
                <a:srgbClr val="FF0000"/>
              </a:buClr>
              <a:buSzPct val="25000"/>
              <a:buFont typeface="Calibri"/>
              <a:buNone/>
            </a:pPr>
            <a:r>
              <a:rPr lang="en-US" sz="3600" b="1" i="0" u="none" strike="noStrike" cap="none" baseline="0" dirty="0">
                <a:solidFill>
                  <a:srgbClr val="FF0000"/>
                </a:solidFill>
                <a:latin typeface="Calibri"/>
                <a:ea typeface="Calibri"/>
                <a:cs typeface="Calibri"/>
                <a:sym typeface="Calibri"/>
              </a:rPr>
              <a:t>What Can Parents Do to Help?</a:t>
            </a:r>
          </a:p>
        </p:txBody>
      </p:sp>
      <p:sp>
        <p:nvSpPr>
          <p:cNvPr id="192" name="Shape 192"/>
          <p:cNvSpPr txBox="1"/>
          <p:nvPr/>
        </p:nvSpPr>
        <p:spPr>
          <a:xfrm>
            <a:off x="304800" y="838200"/>
            <a:ext cx="8610600" cy="5181600"/>
          </a:xfrm>
          <a:prstGeom prst="rect">
            <a:avLst/>
          </a:prstGeom>
          <a:noFill/>
          <a:ln>
            <a:noFill/>
          </a:ln>
        </p:spPr>
        <p:txBody>
          <a:bodyPr lIns="91425" tIns="45700" rIns="91425" bIns="45700" anchor="t" anchorCtr="0">
            <a:noAutofit/>
          </a:bodyPr>
          <a:lstStyle/>
          <a:p>
            <a:pPr>
              <a:buClr>
                <a:schemeClr val="dk1"/>
              </a:buClr>
              <a:buSzPct val="98958"/>
              <a:buFont typeface="Arial"/>
              <a:buChar char="•"/>
            </a:pPr>
            <a:r>
              <a:rPr lang="en-US" sz="2000" b="0" i="0" u="none" strike="noStrike" cap="none" baseline="0" dirty="0">
                <a:solidFill>
                  <a:schemeClr val="dk1"/>
                </a:solidFill>
                <a:latin typeface="Calibri" pitchFamily="34" charset="0"/>
                <a:ea typeface="Calibri"/>
                <a:cs typeface="Calibri"/>
                <a:sym typeface="Calibri"/>
              </a:rPr>
              <a:t>Read </a:t>
            </a:r>
            <a:r>
              <a:rPr lang="en-US" sz="2000" dirty="0" smtClean="0">
                <a:solidFill>
                  <a:schemeClr val="dk1"/>
                </a:solidFill>
                <a:latin typeface="Calibri" pitchFamily="34" charset="0"/>
                <a:ea typeface="Calibri"/>
                <a:cs typeface="Calibri"/>
                <a:sym typeface="Calibri"/>
              </a:rPr>
              <a:t>with</a:t>
            </a:r>
            <a:r>
              <a:rPr lang="en-US" sz="2000" b="0" i="0" u="none" strike="noStrike" cap="none" baseline="0" dirty="0" smtClean="0">
                <a:solidFill>
                  <a:schemeClr val="dk1"/>
                </a:solidFill>
                <a:latin typeface="Calibri" pitchFamily="34" charset="0"/>
                <a:ea typeface="Calibri"/>
                <a:cs typeface="Calibri"/>
                <a:sym typeface="Calibri"/>
              </a:rPr>
              <a:t> </a:t>
            </a:r>
            <a:r>
              <a:rPr lang="en-US" sz="2000" b="0" i="0" u="none" strike="noStrike" cap="none" baseline="0" dirty="0">
                <a:solidFill>
                  <a:schemeClr val="dk1"/>
                </a:solidFill>
                <a:latin typeface="Calibri" pitchFamily="34" charset="0"/>
                <a:ea typeface="Calibri"/>
                <a:cs typeface="Calibri"/>
                <a:sym typeface="Calibri"/>
              </a:rPr>
              <a:t>your child every day</a:t>
            </a:r>
            <a:r>
              <a:rPr lang="en-US" sz="2000" b="0" i="0" u="none" strike="noStrike" cap="none" baseline="0" dirty="0" smtClean="0">
                <a:solidFill>
                  <a:schemeClr val="dk1"/>
                </a:solidFill>
                <a:latin typeface="Calibri" pitchFamily="34" charset="0"/>
                <a:ea typeface="Calibri"/>
                <a:cs typeface="Calibri"/>
                <a:sym typeface="Calibri"/>
              </a:rPr>
              <a:t>. We have the </a:t>
            </a:r>
            <a:r>
              <a:rPr lang="en-US" sz="2000" dirty="0" smtClean="0">
                <a:latin typeface="Calibri" pitchFamily="34" charset="0"/>
              </a:rPr>
              <a:t>Reading Challenge to encourage our students to read daily. Talk to your child about what they are reading (discussion stems).</a:t>
            </a:r>
          </a:p>
          <a:p>
            <a:pPr marL="0" marR="0" lvl="0" indent="0" algn="l" rtl="0">
              <a:buClr>
                <a:schemeClr val="dk1"/>
              </a:buClr>
              <a:buSzPct val="98958"/>
            </a:pPr>
            <a:endParaRPr lang="en-US" sz="2000" b="0" i="0" u="none" strike="noStrike" cap="none" baseline="0" dirty="0">
              <a:solidFill>
                <a:schemeClr val="dk1"/>
              </a:solidFill>
              <a:latin typeface="Calibri" pitchFamily="34" charset="0"/>
              <a:ea typeface="Calibri"/>
              <a:cs typeface="Calibri"/>
              <a:sym typeface="Calibri"/>
            </a:endParaRPr>
          </a:p>
          <a:p>
            <a:pPr marL="0" marR="0" lvl="0" indent="0" algn="l" rtl="0">
              <a:buClr>
                <a:schemeClr val="dk1"/>
              </a:buClr>
              <a:buSzPct val="98958"/>
              <a:buFont typeface="Arial"/>
              <a:buChar char="•"/>
            </a:pPr>
            <a:r>
              <a:rPr lang="en-US" sz="2000" b="0" i="0" u="none" strike="noStrike" cap="none" baseline="0" dirty="0">
                <a:solidFill>
                  <a:schemeClr val="dk1"/>
                </a:solidFill>
                <a:latin typeface="Calibri" pitchFamily="34" charset="0"/>
                <a:ea typeface="Calibri"/>
                <a:cs typeface="Calibri"/>
                <a:sym typeface="Calibri"/>
              </a:rPr>
              <a:t>Take children's books and writing materials with you whenever you leave home. </a:t>
            </a:r>
            <a:endParaRPr lang="en-US" sz="2000" b="0" i="0" u="none" strike="noStrike" cap="none" baseline="0" dirty="0" smtClean="0">
              <a:solidFill>
                <a:schemeClr val="dk1"/>
              </a:solidFill>
              <a:latin typeface="Calibri" pitchFamily="34" charset="0"/>
              <a:ea typeface="Calibri"/>
              <a:cs typeface="Calibri"/>
              <a:sym typeface="Calibri"/>
            </a:endParaRPr>
          </a:p>
          <a:p>
            <a:pPr marL="0" marR="0" lvl="0" indent="0" algn="l" rtl="0">
              <a:buClr>
                <a:schemeClr val="dk1"/>
              </a:buClr>
              <a:buSzPct val="98958"/>
            </a:pPr>
            <a:endParaRPr lang="en-US" sz="2000" b="0" i="0" u="none" strike="noStrike" cap="none" baseline="0" dirty="0">
              <a:solidFill>
                <a:schemeClr val="dk1"/>
              </a:solidFill>
              <a:latin typeface="Calibri" pitchFamily="34" charset="0"/>
              <a:ea typeface="Calibri"/>
              <a:cs typeface="Calibri"/>
              <a:sym typeface="Calibri"/>
            </a:endParaRPr>
          </a:p>
          <a:p>
            <a:pPr marL="0" marR="0" lvl="0" indent="0" algn="l" rtl="0">
              <a:buClr>
                <a:schemeClr val="dk1"/>
              </a:buClr>
              <a:buSzPct val="98958"/>
              <a:buFont typeface="Arial"/>
              <a:buChar char="•"/>
            </a:pPr>
            <a:r>
              <a:rPr lang="en-US" sz="2000" b="0" i="0" u="none" strike="noStrike" cap="none" baseline="0" dirty="0">
                <a:solidFill>
                  <a:schemeClr val="dk1"/>
                </a:solidFill>
                <a:latin typeface="Calibri" pitchFamily="34" charset="0"/>
                <a:ea typeface="Calibri"/>
                <a:cs typeface="Calibri"/>
                <a:sym typeface="Calibri"/>
              </a:rPr>
              <a:t>Help your child see that reading is important. Set a good example for your child by reading books, </a:t>
            </a:r>
            <a:r>
              <a:rPr lang="en-US" sz="2000" b="0" i="0" u="none" strike="noStrike" cap="none" baseline="0" dirty="0" smtClean="0">
                <a:solidFill>
                  <a:schemeClr val="dk1"/>
                </a:solidFill>
                <a:latin typeface="Calibri" pitchFamily="34" charset="0"/>
                <a:ea typeface="Calibri"/>
                <a:cs typeface="Calibri"/>
                <a:sym typeface="Calibri"/>
              </a:rPr>
              <a:t>newspapers, </a:t>
            </a:r>
            <a:r>
              <a:rPr lang="en-US" sz="2000" b="0" i="0" u="none" strike="noStrike" cap="none" baseline="0" dirty="0">
                <a:solidFill>
                  <a:schemeClr val="dk1"/>
                </a:solidFill>
                <a:latin typeface="Calibri" pitchFamily="34" charset="0"/>
                <a:ea typeface="Calibri"/>
                <a:cs typeface="Calibri"/>
                <a:sym typeface="Calibri"/>
              </a:rPr>
              <a:t>and magazines</a:t>
            </a:r>
            <a:r>
              <a:rPr lang="en-US" sz="2000" b="0" i="0" u="none" strike="noStrike" cap="none" baseline="0" dirty="0" smtClean="0">
                <a:solidFill>
                  <a:schemeClr val="dk1"/>
                </a:solidFill>
                <a:latin typeface="Calibri" pitchFamily="34" charset="0"/>
                <a:ea typeface="Calibri"/>
                <a:cs typeface="Calibri"/>
                <a:sym typeface="Calibri"/>
              </a:rPr>
              <a:t>.</a:t>
            </a:r>
          </a:p>
          <a:p>
            <a:pPr marL="0" marR="0" lvl="0" indent="0" algn="l" rtl="0">
              <a:buClr>
                <a:schemeClr val="dk1"/>
              </a:buClr>
              <a:buSzPct val="98958"/>
            </a:pPr>
            <a:endParaRPr lang="en-US" sz="2000" b="0" i="0" u="none" strike="noStrike" cap="none" baseline="0" dirty="0">
              <a:solidFill>
                <a:schemeClr val="dk1"/>
              </a:solidFill>
              <a:latin typeface="Calibri" pitchFamily="34" charset="0"/>
              <a:ea typeface="Calibri"/>
              <a:cs typeface="Calibri"/>
              <a:sym typeface="Calibri"/>
            </a:endParaRPr>
          </a:p>
          <a:p>
            <a:pPr marL="0" marR="0" lvl="0" indent="0" algn="l" rtl="0">
              <a:buClr>
                <a:schemeClr val="dk1"/>
              </a:buClr>
              <a:buSzPct val="98958"/>
              <a:buFont typeface="Arial"/>
              <a:buChar char="•"/>
            </a:pPr>
            <a:r>
              <a:rPr lang="en-US" sz="2000" b="0" i="0" u="none" strike="noStrike" cap="none" baseline="0" dirty="0">
                <a:solidFill>
                  <a:schemeClr val="dk1"/>
                </a:solidFill>
                <a:latin typeface="Calibri" pitchFamily="34" charset="0"/>
                <a:ea typeface="Calibri"/>
                <a:cs typeface="Calibri"/>
                <a:sym typeface="Calibri"/>
              </a:rPr>
              <a:t>Limit the amount and type of television you and your child </a:t>
            </a:r>
            <a:r>
              <a:rPr lang="en-US" sz="2000" b="0" i="0" u="none" strike="noStrike" cap="none" baseline="0" dirty="0" smtClean="0">
                <a:solidFill>
                  <a:schemeClr val="dk1"/>
                </a:solidFill>
                <a:latin typeface="Calibri" pitchFamily="34" charset="0"/>
                <a:ea typeface="Calibri"/>
                <a:cs typeface="Calibri"/>
                <a:sym typeface="Calibri"/>
              </a:rPr>
              <a:t>watch</a:t>
            </a:r>
            <a:r>
              <a:rPr lang="en-US" sz="2000" b="0" i="0" u="none" strike="noStrike" cap="none" baseline="0" dirty="0">
                <a:solidFill>
                  <a:schemeClr val="dk1"/>
                </a:solidFill>
                <a:latin typeface="Calibri" pitchFamily="34" charset="0"/>
                <a:ea typeface="Calibri"/>
                <a:cs typeface="Calibri"/>
                <a:sym typeface="Calibri"/>
              </a:rPr>
              <a:t>. </a:t>
            </a:r>
            <a:endParaRPr lang="en-US" sz="2000" b="0" i="0" u="none" strike="noStrike" cap="none" baseline="0" dirty="0" smtClean="0">
              <a:solidFill>
                <a:schemeClr val="dk1"/>
              </a:solidFill>
              <a:latin typeface="Calibri" pitchFamily="34" charset="0"/>
              <a:ea typeface="Calibri"/>
              <a:cs typeface="Calibri"/>
              <a:sym typeface="Calibri"/>
            </a:endParaRPr>
          </a:p>
          <a:p>
            <a:pPr marL="0" marR="0" lvl="0" indent="0" algn="l" rtl="0">
              <a:buClr>
                <a:schemeClr val="dk1"/>
              </a:buClr>
              <a:buSzPct val="98958"/>
            </a:pPr>
            <a:endParaRPr lang="en-US" sz="2000" dirty="0" smtClean="0">
              <a:latin typeface="Calibri" pitchFamily="34" charset="0"/>
            </a:endParaRPr>
          </a:p>
          <a:p>
            <a:pPr>
              <a:buFont typeface="Arial" pitchFamily="34" charset="0"/>
              <a:buChar char="•"/>
            </a:pPr>
            <a:r>
              <a:rPr lang="en-US" sz="2000" dirty="0" smtClean="0">
                <a:latin typeface="Calibri" pitchFamily="34" charset="0"/>
              </a:rPr>
              <a:t>Communicate with your child’s teacher.</a:t>
            </a:r>
          </a:p>
          <a:p>
            <a:endParaRPr lang="en-US" sz="2000" dirty="0" smtClean="0">
              <a:latin typeface="Calibri" pitchFamily="34" charset="0"/>
            </a:endParaRPr>
          </a:p>
          <a:p>
            <a:pPr>
              <a:buFont typeface="Arial" pitchFamily="34" charset="0"/>
              <a:buChar char="•"/>
            </a:pPr>
            <a:r>
              <a:rPr lang="en-US" sz="2000" dirty="0" smtClean="0">
                <a:latin typeface="Calibri" pitchFamily="34" charset="0"/>
              </a:rPr>
              <a:t>Parent resources on 3</a:t>
            </a:r>
            <a:r>
              <a:rPr lang="en-US" sz="2000" baseline="30000" dirty="0" smtClean="0">
                <a:latin typeface="Calibri" pitchFamily="34" charset="0"/>
              </a:rPr>
              <a:t>rd</a:t>
            </a:r>
            <a:r>
              <a:rPr lang="en-US" sz="2000" dirty="0" smtClean="0">
                <a:latin typeface="Calibri" pitchFamily="34" charset="0"/>
              </a:rPr>
              <a:t> Grade teacher’s wikis.</a:t>
            </a:r>
          </a:p>
          <a:p>
            <a:pPr>
              <a:buFont typeface="Arial" pitchFamily="34" charset="0"/>
              <a:buChar char="•"/>
            </a:pPr>
            <a:endParaRPr lang="en-US" sz="2000" dirty="0" smtClean="0">
              <a:latin typeface="Calibri" pitchFamily="34" charset="0"/>
            </a:endParaRPr>
          </a:p>
          <a:p>
            <a:pPr>
              <a:buFont typeface="Arial" pitchFamily="34" charset="0"/>
              <a:buChar char="•"/>
            </a:pPr>
            <a:r>
              <a:rPr lang="en-US" sz="2000" dirty="0" smtClean="0">
                <a:latin typeface="Calibri" pitchFamily="34" charset="0"/>
              </a:rPr>
              <a:t>Stress to your children, that it is not how they start but rather how they finish – it’s about growth!</a:t>
            </a:r>
          </a:p>
          <a:p>
            <a:pPr marL="0" marR="0" lvl="0" indent="0" algn="l" rtl="0">
              <a:buClr>
                <a:schemeClr val="dk1"/>
              </a:buClr>
              <a:buSzPct val="98958"/>
              <a:buFont typeface="Arial"/>
              <a:buChar char="•"/>
            </a:pPr>
            <a:endParaRPr lang="en-US" sz="2400" b="0" i="0" u="none" strike="noStrike" cap="none" baseline="0" dirty="0">
              <a:solidFill>
                <a:schemeClr val="dk1"/>
              </a:solidFill>
              <a:latin typeface="Calibri" pitchFamily="34" charset="0"/>
              <a:ea typeface="Calibri"/>
              <a:cs typeface="Calibri"/>
              <a:sym typeface="Calibri"/>
            </a:endParaRPr>
          </a:p>
          <a:p>
            <a:endParaRPr sz="2400" dirty="0"/>
          </a:p>
        </p:txBody>
      </p:sp>
      <p:sp>
        <p:nvSpPr>
          <p:cNvPr id="193" name="Shape 193"/>
          <p:cNvSpPr txBox="1">
            <a:spLocks noGrp="1"/>
          </p:cNvSpPr>
          <p:nvPr>
            <p:ph type="sldNum" idx="12"/>
          </p:nvPr>
        </p:nvSpPr>
        <p:spPr>
          <a:xfrm>
            <a:off x="6691311" y="6321425"/>
            <a:ext cx="2133599" cy="365125"/>
          </a:xfrm>
          <a:prstGeom prst="rect">
            <a:avLst/>
          </a:prstGeom>
          <a:noFill/>
          <a:ln>
            <a:noFill/>
          </a:ln>
        </p:spPr>
        <p:txBody>
          <a:bodyPr lIns="91425" tIns="45700" rIns="91425" bIns="45700" anchor="ctr" anchorCtr="0">
            <a:noAutofit/>
          </a:bodyPr>
          <a:lstStyle/>
          <a:p>
            <a:pPr marL="0" marR="0" lvl="0" indent="0" algn="r" rtl="0">
              <a:buSzPct val="25000"/>
              <a:buNone/>
            </a:pPr>
            <a:r>
              <a:rPr lang="en-US"/>
              <a:t> </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p:nvPr/>
        </p:nvSpPr>
        <p:spPr>
          <a:xfrm>
            <a:off x="6691311" y="6321425"/>
            <a:ext cx="2133599" cy="365125"/>
          </a:xfrm>
          <a:prstGeom prst="rect">
            <a:avLst/>
          </a:prstGeom>
          <a:noFill/>
          <a:ln>
            <a:noFill/>
          </a:ln>
        </p:spPr>
        <p:txBody>
          <a:bodyPr lIns="91425" tIns="45700" rIns="91425" bIns="45700" anchor="ctr" anchorCtr="0">
            <a:noAutofit/>
          </a:bodyPr>
          <a:lstStyle/>
          <a:p>
            <a:pPr marL="0" marR="0" lvl="0" indent="0" algn="r" rtl="0">
              <a:buClr>
                <a:srgbClr val="898989"/>
              </a:buClr>
              <a:buSzPct val="25000"/>
              <a:buFont typeface="Calibri"/>
              <a:buNone/>
            </a:pPr>
            <a:r>
              <a:rPr lang="en-US" sz="1200" b="0" i="0" u="none" strike="noStrike" cap="none" baseline="0">
                <a:solidFill>
                  <a:srgbClr val="898989"/>
                </a:solidFill>
                <a:latin typeface="Calibri"/>
                <a:ea typeface="Calibri"/>
                <a:cs typeface="Calibri"/>
                <a:sym typeface="Calibri"/>
              </a:rPr>
              <a:t>*  </a:t>
            </a:r>
          </a:p>
        </p:txBody>
      </p:sp>
      <p:sp>
        <p:nvSpPr>
          <p:cNvPr id="201" name="Shape 201"/>
          <p:cNvSpPr/>
          <p:nvPr/>
        </p:nvSpPr>
        <p:spPr>
          <a:xfrm>
            <a:off x="2590800" y="228600"/>
            <a:ext cx="3986212" cy="2209800"/>
          </a:xfrm>
          <a:prstGeom prst="rect">
            <a:avLst/>
          </a:prstGeom>
          <a:blipFill>
            <a:blip r:embed="rId3"/>
            <a:stretch>
              <a:fillRect/>
            </a:stretch>
          </a:blipFill>
        </p:spPr>
      </p:sp>
      <p:sp>
        <p:nvSpPr>
          <p:cNvPr id="202" name="Shape 202"/>
          <p:cNvSpPr txBox="1">
            <a:spLocks noGrp="1"/>
          </p:cNvSpPr>
          <p:nvPr>
            <p:ph type="sldNum" idx="12"/>
          </p:nvPr>
        </p:nvSpPr>
        <p:spPr>
          <a:xfrm>
            <a:off x="6691311" y="6321425"/>
            <a:ext cx="2133599" cy="365125"/>
          </a:xfrm>
          <a:prstGeom prst="rect">
            <a:avLst/>
          </a:prstGeom>
          <a:noFill/>
          <a:ln>
            <a:noFill/>
          </a:ln>
        </p:spPr>
        <p:txBody>
          <a:bodyPr lIns="91425" tIns="45700" rIns="91425" bIns="45700" anchor="ctr" anchorCtr="0">
            <a:noAutofit/>
          </a:bodyPr>
          <a:lstStyle/>
          <a:p>
            <a:pPr marL="0" marR="0" lvl="0" indent="0" algn="r" rtl="0">
              <a:buSzPct val="25000"/>
              <a:buNone/>
            </a:pPr>
            <a:r>
              <a:rPr lang="en-US"/>
              <a:t> </a:t>
            </a:r>
          </a:p>
        </p:txBody>
      </p:sp>
      <p:sp>
        <p:nvSpPr>
          <p:cNvPr id="5" name="Rectangle 4"/>
          <p:cNvSpPr/>
          <p:nvPr/>
        </p:nvSpPr>
        <p:spPr>
          <a:xfrm>
            <a:off x="381000" y="2590800"/>
            <a:ext cx="8305800" cy="2308324"/>
          </a:xfrm>
          <a:prstGeom prst="rect">
            <a:avLst/>
          </a:prstGeom>
        </p:spPr>
        <p:txBody>
          <a:bodyPr wrap="square">
            <a:spAutoFit/>
          </a:bodyPr>
          <a:lstStyle/>
          <a:p>
            <a:pPr algn="ctr"/>
            <a:r>
              <a:rPr lang="en-US" sz="2400" dirty="0" smtClean="0"/>
              <a:t>Please visit the HCE website (RTA tab) for additional information.</a:t>
            </a:r>
          </a:p>
          <a:p>
            <a:endParaRPr lang="en-US" sz="2400" dirty="0" smtClean="0"/>
          </a:p>
          <a:p>
            <a:pPr algn="ctr"/>
            <a:r>
              <a:rPr lang="en-US" sz="2400" smtClean="0"/>
              <a:t>Other </a:t>
            </a:r>
            <a:r>
              <a:rPr lang="en-US" sz="2400" dirty="0" smtClean="0"/>
              <a:t>concerns? Contact your child’s teacher with individual questions about progress and concerns.</a:t>
            </a:r>
          </a:p>
          <a:p>
            <a:endParaRPr lang="en-US" sz="2400" dirty="0" smtClean="0"/>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1_Title Slid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itle Slid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Title Slid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C481B6B0D83140B5DCA9AB65BB0C61" ma:contentTypeVersion="2" ma:contentTypeDescription="Create a new document." ma:contentTypeScope="" ma:versionID="a840e6226ae946c1f85e42261c5a58c4">
  <xsd:schema xmlns:xsd="http://www.w3.org/2001/XMLSchema" xmlns:xs="http://www.w3.org/2001/XMLSchema" xmlns:p="http://schemas.microsoft.com/office/2006/metadata/properties" xmlns:ns1="http://schemas.microsoft.com/sharepoint/v3" xmlns:ns2="a4875db5-0d7b-4c20-9d88-f77215487a2b" targetNamespace="http://schemas.microsoft.com/office/2006/metadata/properties" ma:root="true" ma:fieldsID="9d8e4f06f8469f2b82e453af69e55f25" ns1:_="" ns2:_="">
    <xsd:import namespace="http://schemas.microsoft.com/sharepoint/v3"/>
    <xsd:import namespace="a4875db5-0d7b-4c20-9d88-f77215487a2b"/>
    <xsd:element name="properties">
      <xsd:complexType>
        <xsd:sequence>
          <xsd:element name="documentManagement">
            <xsd:complexType>
              <xsd:all>
                <xsd:element ref="ns1:PublishingStartDate" minOccurs="0"/>
                <xsd:element ref="ns1:PublishingExpirationDate" minOccurs="0"/>
                <xsd:element ref="ns2:Document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4875db5-0d7b-4c20-9d88-f77215487a2b" elementFormDefault="qualified">
    <xsd:import namespace="http://schemas.microsoft.com/office/2006/documentManagement/types"/>
    <xsd:import namespace="http://schemas.microsoft.com/office/infopath/2007/PartnerControls"/>
    <xsd:element name="DocumentCategory" ma:index="10" nillable="true" ma:displayName="Document Category" ma:internalName="DocumentCategory" ma:readOnly="false">
      <xsd:simpleType>
        <xsd:restriction base="dms:Choice">
          <xsd:enumeration value="Accelerated Reader"/>
          <xsd:enumeration value="Supply Lis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Category xmlns="a4875db5-0d7b-4c20-9d88-f77215487a2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1639C0-AC72-46FB-87A9-BBE873FCB4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4875db5-0d7b-4c20-9d88-f77215487a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A6104E-A2A3-4FAE-97C3-565B9595F483}">
  <ds:schemaRefs>
    <ds:schemaRef ds:uri="http://schemas.openxmlformats.org/package/2006/metadata/core-properties"/>
    <ds:schemaRef ds:uri="http://schemas.microsoft.com/office/2006/documentManagement/types"/>
    <ds:schemaRef ds:uri="http://schemas.microsoft.com/sharepoint/v3"/>
    <ds:schemaRef ds:uri="a4875db5-0d7b-4c20-9d88-f77215487a2b"/>
    <ds:schemaRef ds:uri="http://www.w3.org/XML/1998/namespace"/>
    <ds:schemaRef ds:uri="http://purl.org/dc/dcmitype/"/>
    <ds:schemaRef ds:uri="http://purl.org/dc/terms/"/>
    <ds:schemaRef ds:uri="http://schemas.microsoft.com/office/infopath/2007/PartnerControl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11E28EDF-26F7-4A5B-896A-0FC14AD7BE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556</TotalTime>
  <Words>612</Words>
  <Application>Microsoft Office PowerPoint</Application>
  <PresentationFormat>On-screen Show (4:3)</PresentationFormat>
  <Paragraphs>80</Paragraphs>
  <Slides>8</Slides>
  <Notes>7</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8</vt:i4>
      </vt:variant>
    </vt:vector>
  </HeadingPairs>
  <TitlesOfParts>
    <vt:vector size="14" baseType="lpstr">
      <vt:lpstr>Arial</vt:lpstr>
      <vt:lpstr>Calibri</vt:lpstr>
      <vt:lpstr>Wingdings</vt:lpstr>
      <vt:lpstr>1_Title Slide</vt:lpstr>
      <vt:lpstr>2_Title Slide</vt:lpstr>
      <vt:lpstr>3_Title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Barnett, Andrea</dc:creator>
  <cp:lastModifiedBy>Barnett, Andrea</cp:lastModifiedBy>
  <cp:revision>48</cp:revision>
  <dcterms:modified xsi:type="dcterms:W3CDTF">2017-09-11T18:50:25Z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0x010100F6C481B6B0D83140B5DCA9AB65BB0C61</vt:lpwstr>
  </property>
  <property fmtid="{D5CDD505-2E9C-101B-9397-08002B2CF9AE}" pid="3" name="TemplateUrl">
    <vt:lpwstr/>
  </property>
  <property fmtid="{D5CDD505-2E9C-101B-9397-08002B2CF9AE}" pid="4" name="_SourceUrl">
    <vt:lpwstr/>
  </property>
  <property fmtid="{D5CDD505-2E9C-101B-9397-08002B2CF9AE}" pid="5" name="xd_Signature">
    <vt:bool>false</vt:bool>
  </property>
  <property fmtid="{D5CDD505-2E9C-101B-9397-08002B2CF9AE}" pid="6" name="xd_ProgID">
    <vt:lpwstr/>
  </property>
</Properties>
</file>